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2" r:id="rId6"/>
    <p:sldId id="259" r:id="rId7"/>
    <p:sldId id="260" r:id="rId8"/>
    <p:sldId id="261" r:id="rId9"/>
    <p:sldId id="270" r:id="rId10"/>
    <p:sldId id="271" r:id="rId11"/>
    <p:sldId id="263" r:id="rId12"/>
    <p:sldId id="264" r:id="rId13"/>
    <p:sldId id="265" r:id="rId14"/>
    <p:sldId id="266" r:id="rId15"/>
    <p:sldId id="273" r:id="rId16"/>
    <p:sldId id="272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A164AAD-60DE-419C-8331-1D87C6CB323B}">
          <p14:sldIdLst>
            <p14:sldId id="256"/>
            <p14:sldId id="257"/>
            <p14:sldId id="274"/>
            <p14:sldId id="258"/>
            <p14:sldId id="262"/>
            <p14:sldId id="259"/>
            <p14:sldId id="260"/>
            <p14:sldId id="261"/>
            <p14:sldId id="270"/>
            <p14:sldId id="271"/>
            <p14:sldId id="263"/>
            <p14:sldId id="264"/>
            <p14:sldId id="265"/>
            <p14:sldId id="266"/>
            <p14:sldId id="273"/>
            <p14:sldId id="272"/>
            <p14:sldId id="267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E24679-BF2F-4E92-BEF5-F0A6A7415F9D}" type="doc">
      <dgm:prSet loTypeId="urn:microsoft.com/office/officeart/2005/8/layout/chevron2" loCatId="list" qsTypeId="urn:microsoft.com/office/officeart/2005/8/quickstyle/simple5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F33A9EF9-E48D-42A9-881B-71585C431A7B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8C762125-C32C-4290-8A21-957EC0DAB84F}" type="parTrans" cxnId="{901CCC91-DE24-4693-A348-737B14549896}">
      <dgm:prSet/>
      <dgm:spPr/>
      <dgm:t>
        <a:bodyPr/>
        <a:lstStyle/>
        <a:p>
          <a:endParaRPr lang="en-US"/>
        </a:p>
      </dgm:t>
    </dgm:pt>
    <dgm:pt modelId="{9A4E7E49-220F-43BC-B6E7-7B0A2E8D829E}" type="sibTrans" cxnId="{901CCC91-DE24-4693-A348-737B14549896}">
      <dgm:prSet/>
      <dgm:spPr/>
      <dgm:t>
        <a:bodyPr/>
        <a:lstStyle/>
        <a:p>
          <a:endParaRPr lang="en-US"/>
        </a:p>
      </dgm:t>
    </dgm:pt>
    <dgm:pt modelId="{6D394D85-3923-4E8A-B908-238A9DA39981}">
      <dgm:prSet phldrT="[Text]"/>
      <dgm:spPr/>
      <dgm:t>
        <a:bodyPr/>
        <a:lstStyle/>
        <a:p>
          <a:r>
            <a:rPr lang="en-US" dirty="0" smtClean="0"/>
            <a:t>Identify Metric(s) to use.</a:t>
          </a:r>
          <a:endParaRPr lang="en-US" dirty="0"/>
        </a:p>
      </dgm:t>
    </dgm:pt>
    <dgm:pt modelId="{475C2F62-4576-48C5-81D7-945B01E57F63}" type="parTrans" cxnId="{2E4060FC-8D1C-4AE5-95AB-633216A4A603}">
      <dgm:prSet/>
      <dgm:spPr/>
      <dgm:t>
        <a:bodyPr/>
        <a:lstStyle/>
        <a:p>
          <a:endParaRPr lang="en-US"/>
        </a:p>
      </dgm:t>
    </dgm:pt>
    <dgm:pt modelId="{0884F95B-07F1-4B77-9F5E-5E90681789F8}" type="sibTrans" cxnId="{2E4060FC-8D1C-4AE5-95AB-633216A4A603}">
      <dgm:prSet/>
      <dgm:spPr/>
      <dgm:t>
        <a:bodyPr/>
        <a:lstStyle/>
        <a:p>
          <a:endParaRPr lang="en-US"/>
        </a:p>
      </dgm:t>
    </dgm:pt>
    <dgm:pt modelId="{163A2725-9F38-48D6-A47C-DE3140A77D83}">
      <dgm:prSet phldrT="[Text]"/>
      <dgm:spPr/>
      <dgm:t>
        <a:bodyPr/>
        <a:lstStyle/>
        <a:p>
          <a:r>
            <a:rPr lang="en-US" dirty="0" smtClean="0"/>
            <a:t>Communiqué</a:t>
          </a:r>
          <a:endParaRPr lang="en-US" dirty="0"/>
        </a:p>
      </dgm:t>
    </dgm:pt>
    <dgm:pt modelId="{84D1E2C6-B141-4E0F-9848-E942A9581D25}" type="parTrans" cxnId="{833BB1AF-EE10-4935-A0E6-8C3E0CA1CFF8}">
      <dgm:prSet/>
      <dgm:spPr/>
      <dgm:t>
        <a:bodyPr/>
        <a:lstStyle/>
        <a:p>
          <a:endParaRPr lang="en-US"/>
        </a:p>
      </dgm:t>
    </dgm:pt>
    <dgm:pt modelId="{F9613ADC-E3DD-4299-A61B-19B1A9A08460}" type="sibTrans" cxnId="{833BB1AF-EE10-4935-A0E6-8C3E0CA1CFF8}">
      <dgm:prSet/>
      <dgm:spPr/>
      <dgm:t>
        <a:bodyPr/>
        <a:lstStyle/>
        <a:p>
          <a:endParaRPr lang="en-US"/>
        </a:p>
      </dgm:t>
    </dgm:pt>
    <dgm:pt modelId="{B451E9EE-1331-4E44-9A99-F3DD97AE733E}">
      <dgm:prSet phldrT="[Text]"/>
      <dgm:spPr/>
      <dgm:t>
        <a:bodyPr/>
        <a:lstStyle/>
        <a:p>
          <a:r>
            <a:rPr lang="en-US" dirty="0" smtClean="0"/>
            <a:t>Explain the need of metric to stakeholder and the testing team.</a:t>
          </a:r>
          <a:endParaRPr lang="en-US" dirty="0"/>
        </a:p>
      </dgm:t>
    </dgm:pt>
    <dgm:pt modelId="{F5D1B0C4-4EA3-4217-B143-6197391EB6AA}" type="parTrans" cxnId="{386AE8D3-A95C-44E9-B18E-772F14E73749}">
      <dgm:prSet/>
      <dgm:spPr/>
      <dgm:t>
        <a:bodyPr/>
        <a:lstStyle/>
        <a:p>
          <a:endParaRPr lang="en-US"/>
        </a:p>
      </dgm:t>
    </dgm:pt>
    <dgm:pt modelId="{7C2302AF-8F8B-4F03-9157-37ECB959806E}" type="sibTrans" cxnId="{386AE8D3-A95C-44E9-B18E-772F14E73749}">
      <dgm:prSet/>
      <dgm:spPr/>
      <dgm:t>
        <a:bodyPr/>
        <a:lstStyle/>
        <a:p>
          <a:endParaRPr lang="en-US"/>
        </a:p>
      </dgm:t>
    </dgm:pt>
    <dgm:pt modelId="{7D323C6D-CCA7-4BA4-88E2-25363DE5B61A}">
      <dgm:prSet phldrT="[Text]"/>
      <dgm:spPr/>
      <dgm:t>
        <a:bodyPr/>
        <a:lstStyle/>
        <a:p>
          <a:r>
            <a:rPr lang="en-US" dirty="0" smtClean="0"/>
            <a:t>Evaluating</a:t>
          </a:r>
          <a:endParaRPr lang="en-US" dirty="0"/>
        </a:p>
      </dgm:t>
    </dgm:pt>
    <dgm:pt modelId="{6521B919-3B45-4F05-B6B7-E4E085BC3775}" type="parTrans" cxnId="{526BA5B6-9B4D-4ED3-AF72-49FB19D1040F}">
      <dgm:prSet/>
      <dgm:spPr/>
      <dgm:t>
        <a:bodyPr/>
        <a:lstStyle/>
        <a:p>
          <a:endParaRPr lang="en-US"/>
        </a:p>
      </dgm:t>
    </dgm:pt>
    <dgm:pt modelId="{0CFC54CF-4658-4236-B3B1-0E8CDB721F07}" type="sibTrans" cxnId="{526BA5B6-9B4D-4ED3-AF72-49FB19D1040F}">
      <dgm:prSet/>
      <dgm:spPr/>
      <dgm:t>
        <a:bodyPr/>
        <a:lstStyle/>
        <a:p>
          <a:endParaRPr lang="en-US"/>
        </a:p>
      </dgm:t>
    </dgm:pt>
    <dgm:pt modelId="{B77D8EF4-8376-4881-A15B-F502A7066A48}">
      <dgm:prSet phldrT="[Text]"/>
      <dgm:spPr/>
      <dgm:t>
        <a:bodyPr/>
        <a:lstStyle/>
        <a:p>
          <a:r>
            <a:rPr lang="en-US" dirty="0" smtClean="0"/>
            <a:t>Capture the data.</a:t>
          </a:r>
          <a:endParaRPr lang="en-US" dirty="0"/>
        </a:p>
      </dgm:t>
    </dgm:pt>
    <dgm:pt modelId="{1BC2E8A8-78BF-480D-8D3F-AC670C41C04F}" type="parTrans" cxnId="{FFF07C6F-164D-48A2-86BF-DEE3F5ED523F}">
      <dgm:prSet/>
      <dgm:spPr/>
      <dgm:t>
        <a:bodyPr/>
        <a:lstStyle/>
        <a:p>
          <a:endParaRPr lang="en-US"/>
        </a:p>
      </dgm:t>
    </dgm:pt>
    <dgm:pt modelId="{AFF0BB47-837B-41ED-98AA-38CD4630EEC5}" type="sibTrans" cxnId="{FFF07C6F-164D-48A2-86BF-DEE3F5ED523F}">
      <dgm:prSet/>
      <dgm:spPr/>
      <dgm:t>
        <a:bodyPr/>
        <a:lstStyle/>
        <a:p>
          <a:endParaRPr lang="en-US"/>
        </a:p>
      </dgm:t>
    </dgm:pt>
    <dgm:pt modelId="{E4745A3B-4D2B-454F-A57D-B3AED40F2209}">
      <dgm:prSet/>
      <dgm:spPr/>
      <dgm:t>
        <a:bodyPr/>
        <a:lstStyle/>
        <a:p>
          <a:r>
            <a:rPr lang="en-US" dirty="0" smtClean="0"/>
            <a:t>Reporting</a:t>
          </a:r>
          <a:endParaRPr lang="en-US" dirty="0"/>
        </a:p>
      </dgm:t>
    </dgm:pt>
    <dgm:pt modelId="{B947B7C4-1DDB-4440-BD12-568A5A61D6EA}" type="parTrans" cxnId="{5425F77C-C5EB-463E-8C36-2DAF96C3B5C9}">
      <dgm:prSet/>
      <dgm:spPr/>
      <dgm:t>
        <a:bodyPr/>
        <a:lstStyle/>
        <a:p>
          <a:endParaRPr lang="en-US"/>
        </a:p>
      </dgm:t>
    </dgm:pt>
    <dgm:pt modelId="{0B77C6DD-15B5-4505-97E1-CDDFDCD9CD4B}" type="sibTrans" cxnId="{5425F77C-C5EB-463E-8C36-2DAF96C3B5C9}">
      <dgm:prSet/>
      <dgm:spPr/>
      <dgm:t>
        <a:bodyPr/>
        <a:lstStyle/>
        <a:p>
          <a:endParaRPr lang="en-US"/>
        </a:p>
      </dgm:t>
    </dgm:pt>
    <dgm:pt modelId="{56A5F3AE-5F2C-4868-A475-36131E4C28C8}">
      <dgm:prSet/>
      <dgm:spPr/>
      <dgm:t>
        <a:bodyPr/>
        <a:lstStyle/>
        <a:p>
          <a:r>
            <a:rPr lang="en-US" dirty="0" smtClean="0"/>
            <a:t>Define Metric(s) identified.</a:t>
          </a:r>
          <a:endParaRPr lang="en-US" dirty="0"/>
        </a:p>
      </dgm:t>
    </dgm:pt>
    <dgm:pt modelId="{EA04B0E7-618B-4635-B638-F7BBEAA1E23B}" type="parTrans" cxnId="{1814B108-EDC1-400B-A373-C4BCA0D30308}">
      <dgm:prSet/>
      <dgm:spPr/>
      <dgm:t>
        <a:bodyPr/>
        <a:lstStyle/>
        <a:p>
          <a:endParaRPr lang="en-US"/>
        </a:p>
      </dgm:t>
    </dgm:pt>
    <dgm:pt modelId="{4C5CB455-FE33-42AA-8633-F625317D0DA9}" type="sibTrans" cxnId="{1814B108-EDC1-400B-A373-C4BCA0D30308}">
      <dgm:prSet/>
      <dgm:spPr/>
      <dgm:t>
        <a:bodyPr/>
        <a:lstStyle/>
        <a:p>
          <a:endParaRPr lang="en-US"/>
        </a:p>
      </dgm:t>
    </dgm:pt>
    <dgm:pt modelId="{F91178FA-07E3-4781-8F28-CCACC0EA79D0}">
      <dgm:prSet/>
      <dgm:spPr/>
      <dgm:t>
        <a:bodyPr/>
        <a:lstStyle/>
        <a:p>
          <a:r>
            <a:rPr lang="en-US" dirty="0" smtClean="0"/>
            <a:t>Define parameter(s) for evaluating the metric(s) identified.</a:t>
          </a:r>
          <a:endParaRPr lang="en-US" dirty="0"/>
        </a:p>
      </dgm:t>
    </dgm:pt>
    <dgm:pt modelId="{CC831F11-A190-419C-AC5D-2DEFD4FBF003}" type="parTrans" cxnId="{24EDD6E4-871D-494B-B048-8830EA63A613}">
      <dgm:prSet/>
      <dgm:spPr/>
      <dgm:t>
        <a:bodyPr/>
        <a:lstStyle/>
        <a:p>
          <a:endParaRPr lang="en-US"/>
        </a:p>
      </dgm:t>
    </dgm:pt>
    <dgm:pt modelId="{05BEEC3D-7DB0-4A7D-B0A2-2AFA01A03510}" type="sibTrans" cxnId="{24EDD6E4-871D-494B-B048-8830EA63A613}">
      <dgm:prSet/>
      <dgm:spPr/>
      <dgm:t>
        <a:bodyPr/>
        <a:lstStyle/>
        <a:p>
          <a:endParaRPr lang="en-US"/>
        </a:p>
      </dgm:t>
    </dgm:pt>
    <dgm:pt modelId="{FBE0821A-0D25-4D59-99B8-AFC8A2489769}">
      <dgm:prSet/>
      <dgm:spPr/>
      <dgm:t>
        <a:bodyPr/>
        <a:lstStyle/>
        <a:p>
          <a:r>
            <a:rPr lang="en-US" dirty="0" smtClean="0"/>
            <a:t>Educate testing team about the data points need to be captured for processing the metric.</a:t>
          </a:r>
          <a:endParaRPr lang="en-US" dirty="0"/>
        </a:p>
      </dgm:t>
    </dgm:pt>
    <dgm:pt modelId="{CFCCAD8D-CA8C-4C39-BC37-4A8A11F178FB}" type="parTrans" cxnId="{454BDF2B-5246-4824-A059-A46C203CAA7C}">
      <dgm:prSet/>
      <dgm:spPr/>
      <dgm:t>
        <a:bodyPr/>
        <a:lstStyle/>
        <a:p>
          <a:endParaRPr lang="en-US"/>
        </a:p>
      </dgm:t>
    </dgm:pt>
    <dgm:pt modelId="{868765AE-4822-407E-B1B6-EC5DDF9ECE06}" type="sibTrans" cxnId="{454BDF2B-5246-4824-A059-A46C203CAA7C}">
      <dgm:prSet/>
      <dgm:spPr/>
      <dgm:t>
        <a:bodyPr/>
        <a:lstStyle/>
        <a:p>
          <a:endParaRPr lang="en-US"/>
        </a:p>
      </dgm:t>
    </dgm:pt>
    <dgm:pt modelId="{EFA0B53D-750D-4271-9999-163779A0C118}">
      <dgm:prSet/>
      <dgm:spPr/>
      <dgm:t>
        <a:bodyPr/>
        <a:lstStyle/>
        <a:p>
          <a:r>
            <a:rPr lang="en-US" dirty="0" smtClean="0"/>
            <a:t>Verify the data.</a:t>
          </a:r>
          <a:endParaRPr lang="en-US" dirty="0"/>
        </a:p>
      </dgm:t>
    </dgm:pt>
    <dgm:pt modelId="{F2CCFCAC-AE7F-472D-92A2-C3A110891BA6}" type="parTrans" cxnId="{888B21DE-C52B-4207-9F10-9753B2D00587}">
      <dgm:prSet/>
      <dgm:spPr/>
      <dgm:t>
        <a:bodyPr/>
        <a:lstStyle/>
        <a:p>
          <a:endParaRPr lang="en-US"/>
        </a:p>
      </dgm:t>
    </dgm:pt>
    <dgm:pt modelId="{918BFDE1-D38B-4D6E-A6A8-0075B1645A54}" type="sibTrans" cxnId="{888B21DE-C52B-4207-9F10-9753B2D00587}">
      <dgm:prSet/>
      <dgm:spPr/>
      <dgm:t>
        <a:bodyPr/>
        <a:lstStyle/>
        <a:p>
          <a:endParaRPr lang="en-US"/>
        </a:p>
      </dgm:t>
    </dgm:pt>
    <dgm:pt modelId="{F5422F87-D1FC-4844-9EF8-03C41FE94214}">
      <dgm:prSet/>
      <dgm:spPr/>
      <dgm:t>
        <a:bodyPr/>
        <a:lstStyle/>
        <a:p>
          <a:r>
            <a:rPr lang="en-US" dirty="0" smtClean="0"/>
            <a:t>Calculating the metric(s) value using the data captured.</a:t>
          </a:r>
          <a:endParaRPr lang="en-US" dirty="0"/>
        </a:p>
      </dgm:t>
    </dgm:pt>
    <dgm:pt modelId="{9AC5F556-4471-4200-B455-AA448027DD05}" type="parTrans" cxnId="{821ECECF-3901-446E-A634-C8E37C4F8180}">
      <dgm:prSet/>
      <dgm:spPr/>
      <dgm:t>
        <a:bodyPr/>
        <a:lstStyle/>
        <a:p>
          <a:endParaRPr lang="en-US"/>
        </a:p>
      </dgm:t>
    </dgm:pt>
    <dgm:pt modelId="{4D854F26-E8F0-432E-81F9-1F6833C04FC7}" type="sibTrans" cxnId="{821ECECF-3901-446E-A634-C8E37C4F8180}">
      <dgm:prSet/>
      <dgm:spPr/>
      <dgm:t>
        <a:bodyPr/>
        <a:lstStyle/>
        <a:p>
          <a:endParaRPr lang="en-US"/>
        </a:p>
      </dgm:t>
    </dgm:pt>
    <dgm:pt modelId="{20C35083-E08A-44C8-88A4-21B20313971F}">
      <dgm:prSet/>
      <dgm:spPr/>
      <dgm:t>
        <a:bodyPr/>
        <a:lstStyle/>
        <a:p>
          <a:r>
            <a:rPr lang="en-US" dirty="0" smtClean="0"/>
            <a:t>Develope the report with effective conclusion.</a:t>
          </a:r>
          <a:endParaRPr lang="en-US" dirty="0"/>
        </a:p>
      </dgm:t>
    </dgm:pt>
    <dgm:pt modelId="{BB19DD06-579C-4B7B-8732-DD1A4B6442AD}" type="parTrans" cxnId="{FF445579-76D5-4881-B7EB-D032512C86E2}">
      <dgm:prSet/>
      <dgm:spPr/>
      <dgm:t>
        <a:bodyPr/>
        <a:lstStyle/>
        <a:p>
          <a:endParaRPr lang="en-US"/>
        </a:p>
      </dgm:t>
    </dgm:pt>
    <dgm:pt modelId="{54335977-A04A-43EE-9B58-4D03269F4BBB}" type="sibTrans" cxnId="{FF445579-76D5-4881-B7EB-D032512C86E2}">
      <dgm:prSet/>
      <dgm:spPr/>
      <dgm:t>
        <a:bodyPr/>
        <a:lstStyle/>
        <a:p>
          <a:endParaRPr lang="en-US"/>
        </a:p>
      </dgm:t>
    </dgm:pt>
    <dgm:pt modelId="{A090C463-DA55-4291-9380-7B9BF3CC8D1E}">
      <dgm:prSet/>
      <dgm:spPr/>
      <dgm:t>
        <a:bodyPr/>
        <a:lstStyle/>
        <a:p>
          <a:r>
            <a:rPr lang="en-US" dirty="0" smtClean="0"/>
            <a:t>Take feedback from the stakeholder.</a:t>
          </a:r>
          <a:endParaRPr lang="en-US" dirty="0"/>
        </a:p>
      </dgm:t>
    </dgm:pt>
    <dgm:pt modelId="{99852CE7-4B5C-41FA-802D-D9B3EFF8F5A2}" type="parTrans" cxnId="{313AADF0-BCE4-4FF8-BCB2-F146A300DD55}">
      <dgm:prSet/>
      <dgm:spPr/>
      <dgm:t>
        <a:bodyPr/>
        <a:lstStyle/>
        <a:p>
          <a:endParaRPr lang="en-US"/>
        </a:p>
      </dgm:t>
    </dgm:pt>
    <dgm:pt modelId="{AFC1B194-8F43-4267-8255-83C1E873058E}" type="sibTrans" cxnId="{313AADF0-BCE4-4FF8-BCB2-F146A300DD55}">
      <dgm:prSet/>
      <dgm:spPr/>
      <dgm:t>
        <a:bodyPr/>
        <a:lstStyle/>
        <a:p>
          <a:endParaRPr lang="en-US"/>
        </a:p>
      </dgm:t>
    </dgm:pt>
    <dgm:pt modelId="{3ACC7BEE-E0E1-4F04-ACA2-4A3B7142D432}">
      <dgm:prSet/>
      <dgm:spPr/>
      <dgm:t>
        <a:bodyPr/>
        <a:lstStyle/>
        <a:p>
          <a:r>
            <a:rPr lang="en-US" dirty="0" smtClean="0"/>
            <a:t>Distribute report to the stakeholder and their representative.</a:t>
          </a:r>
          <a:endParaRPr lang="en-US" dirty="0"/>
        </a:p>
      </dgm:t>
    </dgm:pt>
    <dgm:pt modelId="{989841FF-2790-4BA1-9B4B-2E5DEA89B351}" type="parTrans" cxnId="{02B079BF-12F9-4AEC-9C1B-012E7118FE79}">
      <dgm:prSet/>
      <dgm:spPr/>
      <dgm:t>
        <a:bodyPr/>
        <a:lstStyle/>
        <a:p>
          <a:endParaRPr lang="en-US"/>
        </a:p>
      </dgm:t>
    </dgm:pt>
    <dgm:pt modelId="{1E1BA6BA-C280-4977-99D7-7F2D9A9E25BB}" type="sibTrans" cxnId="{02B079BF-12F9-4AEC-9C1B-012E7118FE79}">
      <dgm:prSet/>
      <dgm:spPr/>
      <dgm:t>
        <a:bodyPr/>
        <a:lstStyle/>
        <a:p>
          <a:endParaRPr lang="en-US"/>
        </a:p>
      </dgm:t>
    </dgm:pt>
    <dgm:pt modelId="{5345EBA0-78D7-4A8B-923E-33E093EF93D8}" type="pres">
      <dgm:prSet presAssocID="{D0E24679-BF2F-4E92-BEF5-F0A6A7415F9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BE43B9-265D-4A98-B254-1895FA18563C}" type="pres">
      <dgm:prSet presAssocID="{F33A9EF9-E48D-42A9-881B-71585C431A7B}" presName="composite" presStyleCnt="0"/>
      <dgm:spPr/>
      <dgm:t>
        <a:bodyPr/>
        <a:lstStyle/>
        <a:p>
          <a:endParaRPr lang="en-US"/>
        </a:p>
      </dgm:t>
    </dgm:pt>
    <dgm:pt modelId="{207969A9-D7AE-4DFE-8CC0-FA66350212DE}" type="pres">
      <dgm:prSet presAssocID="{F33A9EF9-E48D-42A9-881B-71585C431A7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81780-FCC7-46F2-9C98-ED11E391C7E0}" type="pres">
      <dgm:prSet presAssocID="{F33A9EF9-E48D-42A9-881B-71585C431A7B}" presName="descendantText" presStyleLbl="alignAcc1" presStyleIdx="0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4CC0E-FE88-4081-8EE6-C1C17CD0A9BF}" type="pres">
      <dgm:prSet presAssocID="{9A4E7E49-220F-43BC-B6E7-7B0A2E8D829E}" presName="sp" presStyleCnt="0"/>
      <dgm:spPr/>
      <dgm:t>
        <a:bodyPr/>
        <a:lstStyle/>
        <a:p>
          <a:endParaRPr lang="en-US"/>
        </a:p>
      </dgm:t>
    </dgm:pt>
    <dgm:pt modelId="{A57AB2E0-025E-4C9F-A444-AE2225DE5822}" type="pres">
      <dgm:prSet presAssocID="{163A2725-9F38-48D6-A47C-DE3140A77D83}" presName="composite" presStyleCnt="0"/>
      <dgm:spPr/>
      <dgm:t>
        <a:bodyPr/>
        <a:lstStyle/>
        <a:p>
          <a:endParaRPr lang="en-US"/>
        </a:p>
      </dgm:t>
    </dgm:pt>
    <dgm:pt modelId="{44E5EAEA-C7C7-4927-A234-4F662E3F8FE2}" type="pres">
      <dgm:prSet presAssocID="{163A2725-9F38-48D6-A47C-DE3140A77D8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FEFB3B-470D-4336-AAA3-AD5CC8F20BD2}" type="pres">
      <dgm:prSet presAssocID="{163A2725-9F38-48D6-A47C-DE3140A77D8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CECD8-40E4-4491-B040-09432D8EB209}" type="pres">
      <dgm:prSet presAssocID="{F9613ADC-E3DD-4299-A61B-19B1A9A08460}" presName="sp" presStyleCnt="0"/>
      <dgm:spPr/>
      <dgm:t>
        <a:bodyPr/>
        <a:lstStyle/>
        <a:p>
          <a:endParaRPr lang="en-US"/>
        </a:p>
      </dgm:t>
    </dgm:pt>
    <dgm:pt modelId="{46D2D909-9760-4A03-B2B9-A18884F217C1}" type="pres">
      <dgm:prSet presAssocID="{7D323C6D-CCA7-4BA4-88E2-25363DE5B61A}" presName="composite" presStyleCnt="0"/>
      <dgm:spPr/>
      <dgm:t>
        <a:bodyPr/>
        <a:lstStyle/>
        <a:p>
          <a:endParaRPr lang="en-US"/>
        </a:p>
      </dgm:t>
    </dgm:pt>
    <dgm:pt modelId="{A80B5077-FEC7-4EBB-B1C7-ACCA510C2FD5}" type="pres">
      <dgm:prSet presAssocID="{7D323C6D-CCA7-4BA4-88E2-25363DE5B61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DF0221-D4D6-4B47-9179-31151E16FFE8}" type="pres">
      <dgm:prSet presAssocID="{7D323C6D-CCA7-4BA4-88E2-25363DE5B61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CD38F-E2BB-4E0D-B40E-6F71FB73282F}" type="pres">
      <dgm:prSet presAssocID="{0CFC54CF-4658-4236-B3B1-0E8CDB721F07}" presName="sp" presStyleCnt="0"/>
      <dgm:spPr/>
      <dgm:t>
        <a:bodyPr/>
        <a:lstStyle/>
        <a:p>
          <a:endParaRPr lang="en-US"/>
        </a:p>
      </dgm:t>
    </dgm:pt>
    <dgm:pt modelId="{80CBAC48-95D1-4256-A697-A806AE4C7B9A}" type="pres">
      <dgm:prSet presAssocID="{E4745A3B-4D2B-454F-A57D-B3AED40F2209}" presName="composite" presStyleCnt="0"/>
      <dgm:spPr/>
      <dgm:t>
        <a:bodyPr/>
        <a:lstStyle/>
        <a:p>
          <a:endParaRPr lang="en-US"/>
        </a:p>
      </dgm:t>
    </dgm:pt>
    <dgm:pt modelId="{A71C6F73-D009-4A01-B602-2DBF1A72BF5F}" type="pres">
      <dgm:prSet presAssocID="{E4745A3B-4D2B-454F-A57D-B3AED40F2209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90BE9-9516-4E34-B934-B2F23F2ECB8A}" type="pres">
      <dgm:prSet presAssocID="{E4745A3B-4D2B-454F-A57D-B3AED40F2209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6BA5B6-9B4D-4ED3-AF72-49FB19D1040F}" srcId="{D0E24679-BF2F-4E92-BEF5-F0A6A7415F9D}" destId="{7D323C6D-CCA7-4BA4-88E2-25363DE5B61A}" srcOrd="2" destOrd="0" parTransId="{6521B919-3B45-4F05-B6B7-E4E085BC3775}" sibTransId="{0CFC54CF-4658-4236-B3B1-0E8CDB721F07}"/>
    <dgm:cxn modelId="{E98CA41F-FB77-4FA5-A77E-ECCCC2DF4A9F}" type="presOf" srcId="{B77D8EF4-8376-4881-A15B-F502A7066A48}" destId="{39DF0221-D4D6-4B47-9179-31151E16FFE8}" srcOrd="0" destOrd="0" presId="urn:microsoft.com/office/officeart/2005/8/layout/chevron2"/>
    <dgm:cxn modelId="{40A1E8F4-13C7-4E5D-9995-3D98843FCA0D}" type="presOf" srcId="{163A2725-9F38-48D6-A47C-DE3140A77D83}" destId="{44E5EAEA-C7C7-4927-A234-4F662E3F8FE2}" srcOrd="0" destOrd="0" presId="urn:microsoft.com/office/officeart/2005/8/layout/chevron2"/>
    <dgm:cxn modelId="{02B079BF-12F9-4AEC-9C1B-012E7118FE79}" srcId="{E4745A3B-4D2B-454F-A57D-B3AED40F2209}" destId="{3ACC7BEE-E0E1-4F04-ACA2-4A3B7142D432}" srcOrd="1" destOrd="0" parTransId="{989841FF-2790-4BA1-9B4B-2E5DEA89B351}" sibTransId="{1E1BA6BA-C280-4977-99D7-7F2D9A9E25BB}"/>
    <dgm:cxn modelId="{888B21DE-C52B-4207-9F10-9753B2D00587}" srcId="{7D323C6D-CCA7-4BA4-88E2-25363DE5B61A}" destId="{EFA0B53D-750D-4271-9999-163779A0C118}" srcOrd="1" destOrd="0" parTransId="{F2CCFCAC-AE7F-472D-92A2-C3A110891BA6}" sibTransId="{918BFDE1-D38B-4D6E-A6A8-0075B1645A54}"/>
    <dgm:cxn modelId="{1E5D4D01-C08E-45C4-9EC3-F526E5B7231D}" type="presOf" srcId="{E4745A3B-4D2B-454F-A57D-B3AED40F2209}" destId="{A71C6F73-D009-4A01-B602-2DBF1A72BF5F}" srcOrd="0" destOrd="0" presId="urn:microsoft.com/office/officeart/2005/8/layout/chevron2"/>
    <dgm:cxn modelId="{BA41FCC6-4D55-4FAB-9C97-677C4E6FBE90}" type="presOf" srcId="{F91178FA-07E3-4781-8F28-CCACC0EA79D0}" destId="{31181780-FCC7-46F2-9C98-ED11E391C7E0}" srcOrd="0" destOrd="2" presId="urn:microsoft.com/office/officeart/2005/8/layout/chevron2"/>
    <dgm:cxn modelId="{C20754F5-22F2-454B-9A11-7CC9E441E50A}" type="presOf" srcId="{D0E24679-BF2F-4E92-BEF5-F0A6A7415F9D}" destId="{5345EBA0-78D7-4A8B-923E-33E093EF93D8}" srcOrd="0" destOrd="0" presId="urn:microsoft.com/office/officeart/2005/8/layout/chevron2"/>
    <dgm:cxn modelId="{FFF07C6F-164D-48A2-86BF-DEE3F5ED523F}" srcId="{7D323C6D-CCA7-4BA4-88E2-25363DE5B61A}" destId="{B77D8EF4-8376-4881-A15B-F502A7066A48}" srcOrd="0" destOrd="0" parTransId="{1BC2E8A8-78BF-480D-8D3F-AC670C41C04F}" sibTransId="{AFF0BB47-837B-41ED-98AA-38CD4630EEC5}"/>
    <dgm:cxn modelId="{821ECECF-3901-446E-A634-C8E37C4F8180}" srcId="{7D323C6D-CCA7-4BA4-88E2-25363DE5B61A}" destId="{F5422F87-D1FC-4844-9EF8-03C41FE94214}" srcOrd="2" destOrd="0" parTransId="{9AC5F556-4471-4200-B455-AA448027DD05}" sibTransId="{4D854F26-E8F0-432E-81F9-1F6833C04FC7}"/>
    <dgm:cxn modelId="{33B72F5C-F394-43E4-B686-BCA1F186B7F9}" type="presOf" srcId="{20C35083-E08A-44C8-88A4-21B20313971F}" destId="{22A90BE9-9516-4E34-B934-B2F23F2ECB8A}" srcOrd="0" destOrd="0" presId="urn:microsoft.com/office/officeart/2005/8/layout/chevron2"/>
    <dgm:cxn modelId="{833BB1AF-EE10-4935-A0E6-8C3E0CA1CFF8}" srcId="{D0E24679-BF2F-4E92-BEF5-F0A6A7415F9D}" destId="{163A2725-9F38-48D6-A47C-DE3140A77D83}" srcOrd="1" destOrd="0" parTransId="{84D1E2C6-B141-4E0F-9848-E942A9581D25}" sibTransId="{F9613ADC-E3DD-4299-A61B-19B1A9A08460}"/>
    <dgm:cxn modelId="{454BDF2B-5246-4824-A059-A46C203CAA7C}" srcId="{163A2725-9F38-48D6-A47C-DE3140A77D83}" destId="{FBE0821A-0D25-4D59-99B8-AFC8A2489769}" srcOrd="1" destOrd="0" parTransId="{CFCCAD8D-CA8C-4C39-BC37-4A8A11F178FB}" sibTransId="{868765AE-4822-407E-B1B6-EC5DDF9ECE06}"/>
    <dgm:cxn modelId="{24EDD6E4-871D-494B-B048-8830EA63A613}" srcId="{F33A9EF9-E48D-42A9-881B-71585C431A7B}" destId="{F91178FA-07E3-4781-8F28-CCACC0EA79D0}" srcOrd="2" destOrd="0" parTransId="{CC831F11-A190-419C-AC5D-2DEFD4FBF003}" sibTransId="{05BEEC3D-7DB0-4A7D-B0A2-2AFA01A03510}"/>
    <dgm:cxn modelId="{83559E47-03AF-4E72-A80F-7B1DF065C436}" type="presOf" srcId="{F33A9EF9-E48D-42A9-881B-71585C431A7B}" destId="{207969A9-D7AE-4DFE-8CC0-FA66350212DE}" srcOrd="0" destOrd="0" presId="urn:microsoft.com/office/officeart/2005/8/layout/chevron2"/>
    <dgm:cxn modelId="{FF445579-76D5-4881-B7EB-D032512C86E2}" srcId="{E4745A3B-4D2B-454F-A57D-B3AED40F2209}" destId="{20C35083-E08A-44C8-88A4-21B20313971F}" srcOrd="0" destOrd="0" parTransId="{BB19DD06-579C-4B7B-8732-DD1A4B6442AD}" sibTransId="{54335977-A04A-43EE-9B58-4D03269F4BBB}"/>
    <dgm:cxn modelId="{A93C987A-4877-4C0A-BE87-971D1BBE62B9}" type="presOf" srcId="{EFA0B53D-750D-4271-9999-163779A0C118}" destId="{39DF0221-D4D6-4B47-9179-31151E16FFE8}" srcOrd="0" destOrd="1" presId="urn:microsoft.com/office/officeart/2005/8/layout/chevron2"/>
    <dgm:cxn modelId="{C4C0CB0F-0FE7-403B-89E1-E81EC1DF38C2}" type="presOf" srcId="{56A5F3AE-5F2C-4868-A475-36131E4C28C8}" destId="{31181780-FCC7-46F2-9C98-ED11E391C7E0}" srcOrd="0" destOrd="1" presId="urn:microsoft.com/office/officeart/2005/8/layout/chevron2"/>
    <dgm:cxn modelId="{22B80581-C5DE-4D6B-A8E5-06DFC22EFD25}" type="presOf" srcId="{A090C463-DA55-4291-9380-7B9BF3CC8D1E}" destId="{22A90BE9-9516-4E34-B934-B2F23F2ECB8A}" srcOrd="0" destOrd="2" presId="urn:microsoft.com/office/officeart/2005/8/layout/chevron2"/>
    <dgm:cxn modelId="{901CCC91-DE24-4693-A348-737B14549896}" srcId="{D0E24679-BF2F-4E92-BEF5-F0A6A7415F9D}" destId="{F33A9EF9-E48D-42A9-881B-71585C431A7B}" srcOrd="0" destOrd="0" parTransId="{8C762125-C32C-4290-8A21-957EC0DAB84F}" sibTransId="{9A4E7E49-220F-43BC-B6E7-7B0A2E8D829E}"/>
    <dgm:cxn modelId="{A967DD54-824D-4CFA-AFD7-FF6678875782}" type="presOf" srcId="{7D323C6D-CCA7-4BA4-88E2-25363DE5B61A}" destId="{A80B5077-FEC7-4EBB-B1C7-ACCA510C2FD5}" srcOrd="0" destOrd="0" presId="urn:microsoft.com/office/officeart/2005/8/layout/chevron2"/>
    <dgm:cxn modelId="{5425F77C-C5EB-463E-8C36-2DAF96C3B5C9}" srcId="{D0E24679-BF2F-4E92-BEF5-F0A6A7415F9D}" destId="{E4745A3B-4D2B-454F-A57D-B3AED40F2209}" srcOrd="3" destOrd="0" parTransId="{B947B7C4-1DDB-4440-BD12-568A5A61D6EA}" sibTransId="{0B77C6DD-15B5-4505-97E1-CDDFDCD9CD4B}"/>
    <dgm:cxn modelId="{9A8D18A5-C268-47F9-833A-DC5179A16D16}" type="presOf" srcId="{FBE0821A-0D25-4D59-99B8-AFC8A2489769}" destId="{22FEFB3B-470D-4336-AAA3-AD5CC8F20BD2}" srcOrd="0" destOrd="1" presId="urn:microsoft.com/office/officeart/2005/8/layout/chevron2"/>
    <dgm:cxn modelId="{313AADF0-BCE4-4FF8-BCB2-F146A300DD55}" srcId="{E4745A3B-4D2B-454F-A57D-B3AED40F2209}" destId="{A090C463-DA55-4291-9380-7B9BF3CC8D1E}" srcOrd="2" destOrd="0" parTransId="{99852CE7-4B5C-41FA-802D-D9B3EFF8F5A2}" sibTransId="{AFC1B194-8F43-4267-8255-83C1E873058E}"/>
    <dgm:cxn modelId="{1DA3CC25-383C-46B3-BA6A-195013E28C35}" type="presOf" srcId="{3ACC7BEE-E0E1-4F04-ACA2-4A3B7142D432}" destId="{22A90BE9-9516-4E34-B934-B2F23F2ECB8A}" srcOrd="0" destOrd="1" presId="urn:microsoft.com/office/officeart/2005/8/layout/chevron2"/>
    <dgm:cxn modelId="{386AE8D3-A95C-44E9-B18E-772F14E73749}" srcId="{163A2725-9F38-48D6-A47C-DE3140A77D83}" destId="{B451E9EE-1331-4E44-9A99-F3DD97AE733E}" srcOrd="0" destOrd="0" parTransId="{F5D1B0C4-4EA3-4217-B143-6197391EB6AA}" sibTransId="{7C2302AF-8F8B-4F03-9157-37ECB959806E}"/>
    <dgm:cxn modelId="{F78A3473-6C0B-4BA5-9444-52BF590089D2}" type="presOf" srcId="{F5422F87-D1FC-4844-9EF8-03C41FE94214}" destId="{39DF0221-D4D6-4B47-9179-31151E16FFE8}" srcOrd="0" destOrd="2" presId="urn:microsoft.com/office/officeart/2005/8/layout/chevron2"/>
    <dgm:cxn modelId="{1814B108-EDC1-400B-A373-C4BCA0D30308}" srcId="{F33A9EF9-E48D-42A9-881B-71585C431A7B}" destId="{56A5F3AE-5F2C-4868-A475-36131E4C28C8}" srcOrd="1" destOrd="0" parTransId="{EA04B0E7-618B-4635-B638-F7BBEAA1E23B}" sibTransId="{4C5CB455-FE33-42AA-8633-F625317D0DA9}"/>
    <dgm:cxn modelId="{9C9B1F4F-F132-443F-BB84-0DFB0F2E5D91}" type="presOf" srcId="{B451E9EE-1331-4E44-9A99-F3DD97AE733E}" destId="{22FEFB3B-470D-4336-AAA3-AD5CC8F20BD2}" srcOrd="0" destOrd="0" presId="urn:microsoft.com/office/officeart/2005/8/layout/chevron2"/>
    <dgm:cxn modelId="{10548CB0-BC86-4954-A89D-7D556E7ADECF}" type="presOf" srcId="{6D394D85-3923-4E8A-B908-238A9DA39981}" destId="{31181780-FCC7-46F2-9C98-ED11E391C7E0}" srcOrd="0" destOrd="0" presId="urn:microsoft.com/office/officeart/2005/8/layout/chevron2"/>
    <dgm:cxn modelId="{2E4060FC-8D1C-4AE5-95AB-633216A4A603}" srcId="{F33A9EF9-E48D-42A9-881B-71585C431A7B}" destId="{6D394D85-3923-4E8A-B908-238A9DA39981}" srcOrd="0" destOrd="0" parTransId="{475C2F62-4576-48C5-81D7-945B01E57F63}" sibTransId="{0884F95B-07F1-4B77-9F5E-5E90681789F8}"/>
    <dgm:cxn modelId="{8B82AD56-4433-4B26-85C3-E94A13F3E1B8}" type="presParOf" srcId="{5345EBA0-78D7-4A8B-923E-33E093EF93D8}" destId="{F4BE43B9-265D-4A98-B254-1895FA18563C}" srcOrd="0" destOrd="0" presId="urn:microsoft.com/office/officeart/2005/8/layout/chevron2"/>
    <dgm:cxn modelId="{48AB1B9C-17E4-471B-B4D3-10270323B6C1}" type="presParOf" srcId="{F4BE43B9-265D-4A98-B254-1895FA18563C}" destId="{207969A9-D7AE-4DFE-8CC0-FA66350212DE}" srcOrd="0" destOrd="0" presId="urn:microsoft.com/office/officeart/2005/8/layout/chevron2"/>
    <dgm:cxn modelId="{C48C2188-55D4-490E-BB03-5C255A3F141F}" type="presParOf" srcId="{F4BE43B9-265D-4A98-B254-1895FA18563C}" destId="{31181780-FCC7-46F2-9C98-ED11E391C7E0}" srcOrd="1" destOrd="0" presId="urn:microsoft.com/office/officeart/2005/8/layout/chevron2"/>
    <dgm:cxn modelId="{5C1E8416-04F5-4E6A-AB73-6867708ACB81}" type="presParOf" srcId="{5345EBA0-78D7-4A8B-923E-33E093EF93D8}" destId="{A2C4CC0E-FE88-4081-8EE6-C1C17CD0A9BF}" srcOrd="1" destOrd="0" presId="urn:microsoft.com/office/officeart/2005/8/layout/chevron2"/>
    <dgm:cxn modelId="{597D24CC-A0E2-41B3-A47B-6E0199FB7D5A}" type="presParOf" srcId="{5345EBA0-78D7-4A8B-923E-33E093EF93D8}" destId="{A57AB2E0-025E-4C9F-A444-AE2225DE5822}" srcOrd="2" destOrd="0" presId="urn:microsoft.com/office/officeart/2005/8/layout/chevron2"/>
    <dgm:cxn modelId="{D1AB7544-D7F7-4969-93F9-FC767169A2ED}" type="presParOf" srcId="{A57AB2E0-025E-4C9F-A444-AE2225DE5822}" destId="{44E5EAEA-C7C7-4927-A234-4F662E3F8FE2}" srcOrd="0" destOrd="0" presId="urn:microsoft.com/office/officeart/2005/8/layout/chevron2"/>
    <dgm:cxn modelId="{05622D36-3468-4E56-BB51-DCAE2D97C06D}" type="presParOf" srcId="{A57AB2E0-025E-4C9F-A444-AE2225DE5822}" destId="{22FEFB3B-470D-4336-AAA3-AD5CC8F20BD2}" srcOrd="1" destOrd="0" presId="urn:microsoft.com/office/officeart/2005/8/layout/chevron2"/>
    <dgm:cxn modelId="{47C17ADB-1AD8-41F6-8F6F-840A68891751}" type="presParOf" srcId="{5345EBA0-78D7-4A8B-923E-33E093EF93D8}" destId="{8FDCECD8-40E4-4491-B040-09432D8EB209}" srcOrd="3" destOrd="0" presId="urn:microsoft.com/office/officeart/2005/8/layout/chevron2"/>
    <dgm:cxn modelId="{9AF117B8-A0ED-4ADD-8822-C8549069C989}" type="presParOf" srcId="{5345EBA0-78D7-4A8B-923E-33E093EF93D8}" destId="{46D2D909-9760-4A03-B2B9-A18884F217C1}" srcOrd="4" destOrd="0" presId="urn:microsoft.com/office/officeart/2005/8/layout/chevron2"/>
    <dgm:cxn modelId="{3B48E637-77AA-41F7-BB08-3F57DEF8B7B8}" type="presParOf" srcId="{46D2D909-9760-4A03-B2B9-A18884F217C1}" destId="{A80B5077-FEC7-4EBB-B1C7-ACCA510C2FD5}" srcOrd="0" destOrd="0" presId="urn:microsoft.com/office/officeart/2005/8/layout/chevron2"/>
    <dgm:cxn modelId="{3971AA0D-9C0A-442E-8A47-E7899F2A3CAD}" type="presParOf" srcId="{46D2D909-9760-4A03-B2B9-A18884F217C1}" destId="{39DF0221-D4D6-4B47-9179-31151E16FFE8}" srcOrd="1" destOrd="0" presId="urn:microsoft.com/office/officeart/2005/8/layout/chevron2"/>
    <dgm:cxn modelId="{25069024-1B33-4277-91C9-44B5010C819C}" type="presParOf" srcId="{5345EBA0-78D7-4A8B-923E-33E093EF93D8}" destId="{BBDCD38F-E2BB-4E0D-B40E-6F71FB73282F}" srcOrd="5" destOrd="0" presId="urn:microsoft.com/office/officeart/2005/8/layout/chevron2"/>
    <dgm:cxn modelId="{2B6F67FB-5262-4AB1-9772-C344BA163751}" type="presParOf" srcId="{5345EBA0-78D7-4A8B-923E-33E093EF93D8}" destId="{80CBAC48-95D1-4256-A697-A806AE4C7B9A}" srcOrd="6" destOrd="0" presId="urn:microsoft.com/office/officeart/2005/8/layout/chevron2"/>
    <dgm:cxn modelId="{C4C30702-C756-4126-871C-8D9145FFFBC0}" type="presParOf" srcId="{80CBAC48-95D1-4256-A697-A806AE4C7B9A}" destId="{A71C6F73-D009-4A01-B602-2DBF1A72BF5F}" srcOrd="0" destOrd="0" presId="urn:microsoft.com/office/officeart/2005/8/layout/chevron2"/>
    <dgm:cxn modelId="{E21005E4-A265-4D51-9F6C-62F931A54B2E}" type="presParOf" srcId="{80CBAC48-95D1-4256-A697-A806AE4C7B9A}" destId="{22A90BE9-9516-4E34-B934-B2F23F2ECB8A}" srcOrd="1" destOrd="0" presId="urn:microsoft.com/office/officeart/2005/8/layout/chevron2"/>
  </dgm:cxnLst>
  <dgm:bg>
    <a:effectLst/>
  </dgm:bg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969A9-D7AE-4DFE-8CC0-FA66350212DE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Analysis</a:t>
          </a:r>
          <a:endParaRPr lang="en-US" sz="1100" kern="1200" dirty="0"/>
        </a:p>
      </dsp:txBody>
      <dsp:txXfrm rot="-5400000">
        <a:off x="1" y="419726"/>
        <a:ext cx="838822" cy="359495"/>
      </dsp:txXfrm>
    </dsp:sp>
    <dsp:sp modelId="{31181780-FCC7-46F2-9C98-ED11E391C7E0}">
      <dsp:nvSpPr>
        <dsp:cNvPr id="0" name=""/>
        <dsp:cNvSpPr/>
      </dsp:nvSpPr>
      <dsp:spPr>
        <a:xfrm rot="5400000">
          <a:off x="5287757" y="-4448620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Identify Metric(s) to use.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Define Metric(s) identified.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Define parameter(s) for evaluating the metric(s) identified.</a:t>
          </a:r>
          <a:endParaRPr lang="en-US" sz="1400" kern="1200" dirty="0"/>
        </a:p>
      </dsp:txBody>
      <dsp:txXfrm rot="-5400000">
        <a:off x="838822" y="38338"/>
        <a:ext cx="9638754" cy="702860"/>
      </dsp:txXfrm>
    </dsp:sp>
    <dsp:sp modelId="{44E5EAEA-C7C7-4927-A234-4F662E3F8FE2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Communiqué</a:t>
          </a:r>
          <a:endParaRPr lang="en-US" sz="1100" kern="1200" dirty="0"/>
        </a:p>
      </dsp:txBody>
      <dsp:txXfrm rot="-5400000">
        <a:off x="1" y="1470522"/>
        <a:ext cx="838822" cy="359495"/>
      </dsp:txXfrm>
    </dsp:sp>
    <dsp:sp modelId="{22FEFB3B-470D-4336-AAA3-AD5CC8F20BD2}">
      <dsp:nvSpPr>
        <dsp:cNvPr id="0" name=""/>
        <dsp:cNvSpPr/>
      </dsp:nvSpPr>
      <dsp:spPr>
        <a:xfrm rot="5400000">
          <a:off x="5287757" y="-3397823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Explain the need of metric to stakeholder and the testing team.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Educate testing team about the data points need to be captured for processing the metric.</a:t>
          </a:r>
          <a:endParaRPr lang="en-US" sz="1400" kern="1200" dirty="0"/>
        </a:p>
      </dsp:txBody>
      <dsp:txXfrm rot="-5400000">
        <a:off x="838822" y="1089135"/>
        <a:ext cx="9638754" cy="702860"/>
      </dsp:txXfrm>
    </dsp:sp>
    <dsp:sp modelId="{A80B5077-FEC7-4EBB-B1C7-ACCA510C2FD5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Evaluating</a:t>
          </a:r>
          <a:endParaRPr lang="en-US" sz="1100" kern="1200" dirty="0"/>
        </a:p>
      </dsp:txBody>
      <dsp:txXfrm rot="-5400000">
        <a:off x="1" y="2521319"/>
        <a:ext cx="838822" cy="359495"/>
      </dsp:txXfrm>
    </dsp:sp>
    <dsp:sp modelId="{39DF0221-D4D6-4B47-9179-31151E16FFE8}">
      <dsp:nvSpPr>
        <dsp:cNvPr id="0" name=""/>
        <dsp:cNvSpPr/>
      </dsp:nvSpPr>
      <dsp:spPr>
        <a:xfrm rot="5400000">
          <a:off x="5287757" y="-2347027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Capture the data.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Verify the data.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Calculating the metric(s) value using the data captured.</a:t>
          </a:r>
          <a:endParaRPr lang="en-US" sz="1400" kern="1200" dirty="0"/>
        </a:p>
      </dsp:txBody>
      <dsp:txXfrm rot="-5400000">
        <a:off x="838822" y="2139931"/>
        <a:ext cx="9638754" cy="702860"/>
      </dsp:txXfrm>
    </dsp:sp>
    <dsp:sp modelId="{A71C6F73-D009-4A01-B602-2DBF1A72BF5F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Reporting</a:t>
          </a:r>
          <a:endParaRPr lang="en-US" sz="1100" kern="1200" dirty="0"/>
        </a:p>
      </dsp:txBody>
      <dsp:txXfrm rot="-5400000">
        <a:off x="1" y="3572115"/>
        <a:ext cx="838822" cy="359495"/>
      </dsp:txXfrm>
    </dsp:sp>
    <dsp:sp modelId="{22A90BE9-9516-4E34-B934-B2F23F2ECB8A}">
      <dsp:nvSpPr>
        <dsp:cNvPr id="0" name=""/>
        <dsp:cNvSpPr/>
      </dsp:nvSpPr>
      <dsp:spPr>
        <a:xfrm rot="5400000">
          <a:off x="5287757" y="-1296230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Develope the report with effective conclusion.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Distribute report to the stakeholder and their representative.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Take feedback from the stakeholder.</a:t>
          </a:r>
          <a:endParaRPr lang="en-US" sz="1400" kern="1200" dirty="0"/>
        </a:p>
      </dsp:txBody>
      <dsp:txXfrm rot="-5400000">
        <a:off x="838822" y="3190728"/>
        <a:ext cx="9638754" cy="702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8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5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1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3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3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0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7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4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2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2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D6F17-B840-41FE-98C0-F25200955696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844B0-1272-4E8A-AE01-07EE98201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7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/>
              <a:t>Testing Metrics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33645" y="4245253"/>
            <a:ext cx="29247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alibri" panose="020F05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Application Testing &amp; Metrics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002783" y="6273225"/>
            <a:ext cx="178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CIT185753 Kitman Yiu</a:t>
            </a:r>
          </a:p>
          <a:p>
            <a:endParaRPr lang="en-US" dirty="0"/>
          </a:p>
        </p:txBody>
      </p:sp>
      <p:pic>
        <p:nvPicPr>
          <p:cNvPr id="7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006" y="61025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7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Metrics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685417" y="1027906"/>
            <a:ext cx="435429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內容版面配置區 5"/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81" y="1825625"/>
            <a:ext cx="6945893" cy="4351338"/>
          </a:xfrm>
          <a:prstGeom prst="rect">
            <a:avLst/>
          </a:prstGeom>
          <a:noFill/>
        </p:spPr>
      </p:pic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5281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 </a:t>
            </a:r>
            <a:endParaRPr 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931832"/>
              </p:ext>
            </p:extLst>
          </p:nvPr>
        </p:nvGraphicFramePr>
        <p:xfrm>
          <a:off x="738596" y="2399137"/>
          <a:ext cx="10991850" cy="3966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74520"/>
                <a:gridCol w="6217330"/>
              </a:tblGrid>
              <a:tr h="6621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Case Productivity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Provides the information for the number of step(s) written per hour.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1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Execution Summary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Provides statical view of execution for the release along with status and reason.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95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Defect Acceptance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Indicates the stability and reliability of the application.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95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Defect Rejection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Provides the percentage of invalid defects.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95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Bad Fix Defect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Indicates the effectiveness of the defect-resolution process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295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Execution Productivity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Provides detail of the test case executed per day.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1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Efficiency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Indicates the testing capability of the tester in identifying the defect.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1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Defect Severity Index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Provides indications about the quality of the product under test and at the time of release.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685417" y="1027906"/>
            <a:ext cx="435429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469" y="61025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0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Testing</a:t>
            </a:r>
            <a:endParaRPr 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8806313"/>
              </p:ext>
            </p:extLst>
          </p:nvPr>
        </p:nvGraphicFramePr>
        <p:xfrm>
          <a:off x="925285" y="2217511"/>
          <a:ext cx="10195559" cy="42007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8636"/>
                <a:gridCol w="5766923"/>
              </a:tblGrid>
              <a:tr h="3476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 Scripting Productivity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Provides scripting productivity for performance test flow.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584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 Execution Summary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Provides classification with respect to number of test conducted along with status (Pass/Fail), for various types of performance testing.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86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 Execution Data - Client Side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Gives the detail information of Client side data for execution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86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 Execution Data - Server Side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Gives the detail information of Server side data for execution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86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 Test Efficiency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Indicates the quality of the Performance team in meeting the performance requirement(s).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86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 Severity Index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Indicates quality of product under test with respect to performance criteria.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1033759" y="1027906"/>
            <a:ext cx="435429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8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Testing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used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1353800" y="1027906"/>
            <a:ext cx="435429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91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1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Testing</a:t>
            </a:r>
            <a:endParaRPr 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428567"/>
              </p:ext>
            </p:extLst>
          </p:nvPr>
        </p:nvGraphicFramePr>
        <p:xfrm>
          <a:off x="912767" y="2240203"/>
          <a:ext cx="6743700" cy="630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9255"/>
                <a:gridCol w="3814445"/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Effort Variance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Indicates effort stability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3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Schedule Variance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Indicates schedule stability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3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Scope Change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Indicates requirement stability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1756570" y="1027906"/>
            <a:ext cx="435429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2113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3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Testing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Deadlines, e.g. release deadlines, testing deadlines;</a:t>
            </a:r>
          </a:p>
          <a:p>
            <a:r>
              <a:rPr lang="en-US" dirty="0"/>
              <a:t>Percentage of test cases passed;</a:t>
            </a:r>
          </a:p>
          <a:p>
            <a:r>
              <a:rPr lang="en-US" dirty="0"/>
              <a:t>Test budget and rate of spending (your </a:t>
            </a:r>
            <a:r>
              <a:rPr lang="en-US" b="1" dirty="0"/>
              <a:t>burn rate</a:t>
            </a:r>
            <a:r>
              <a:rPr lang="en-US" dirty="0"/>
              <a:t> and the amount of </a:t>
            </a:r>
            <a:r>
              <a:rPr lang="en-US" b="1" dirty="0"/>
              <a:t>runway</a:t>
            </a:r>
            <a:r>
              <a:rPr lang="en-US" dirty="0"/>
              <a:t> it affords you);</a:t>
            </a:r>
          </a:p>
          <a:p>
            <a:r>
              <a:rPr lang="en-US" dirty="0"/>
              <a:t>Amount of code, functionality, or requirements to be covered;</a:t>
            </a:r>
          </a:p>
          <a:p>
            <a:r>
              <a:rPr lang="en-US" dirty="0"/>
              <a:t>Minimum accepted bug rate;</a:t>
            </a:r>
          </a:p>
          <a:p>
            <a:r>
              <a:rPr lang="en-US" dirty="0"/>
              <a:t>Duration of beta or alpha testing periods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Testing 2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1 way</a:t>
            </a:r>
          </a:p>
          <a:p>
            <a:r>
              <a:rPr lang="en-US" dirty="0" smtClean="0"/>
              <a:t>Based </a:t>
            </a:r>
            <a:r>
              <a:rPr lang="en-US" dirty="0"/>
              <a:t>on </a:t>
            </a:r>
            <a:r>
              <a:rPr lang="en-US" b="1" dirty="0"/>
              <a:t>the ratio of passed to failed test cases</a:t>
            </a:r>
            <a:r>
              <a:rPr lang="en-US" dirty="0"/>
              <a:t> – there are three methods to interpret this:</a:t>
            </a:r>
          </a:p>
          <a:p>
            <a:pPr lvl="1"/>
            <a:r>
              <a:rPr lang="en-US" dirty="0"/>
              <a:t>Stop when all test cases get passed;</a:t>
            </a:r>
          </a:p>
          <a:p>
            <a:pPr lvl="1"/>
            <a:r>
              <a:rPr lang="en-US" dirty="0"/>
              <a:t>Stop when minimum proportion of test cases need to be passed is reached;</a:t>
            </a:r>
          </a:p>
          <a:p>
            <a:pPr lvl="1"/>
            <a:r>
              <a:rPr lang="en-US" dirty="0"/>
              <a:t>Stop when maximum proportion of test cases allowed to fail is reached.</a:t>
            </a:r>
          </a:p>
          <a:p>
            <a:r>
              <a:rPr lang="en-US" b="1" dirty="0"/>
              <a:t>Exhausting all test cases available</a:t>
            </a:r>
            <a:r>
              <a:rPr lang="en-US" dirty="0"/>
              <a:t> for execution during the test run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smtClean="0"/>
              <a:t>2 Way</a:t>
            </a:r>
          </a:p>
          <a:p>
            <a:r>
              <a:rPr lang="en-US" b="1" dirty="0" smtClean="0"/>
              <a:t>Mean </a:t>
            </a:r>
            <a:r>
              <a:rPr lang="en-US" b="1" dirty="0"/>
              <a:t>Time Between Failure (MTBF)</a:t>
            </a:r>
            <a:r>
              <a:rPr lang="en-US" dirty="0"/>
              <a:t>: obtained by recording the average operational time before the system failure;</a:t>
            </a:r>
          </a:p>
          <a:p>
            <a:r>
              <a:rPr lang="en-US" b="1" dirty="0"/>
              <a:t>Defect density:</a:t>
            </a:r>
            <a:r>
              <a:rPr lang="en-US" dirty="0"/>
              <a:t> measured by recording the defects related to size of software;</a:t>
            </a:r>
          </a:p>
          <a:p>
            <a:r>
              <a:rPr lang="en-US" b="1" dirty="0"/>
              <a:t>Coverage metrics:</a:t>
            </a:r>
            <a:r>
              <a:rPr lang="en-US" dirty="0"/>
              <a:t> calculated by recording the percentage of instructions executed during tests;</a:t>
            </a:r>
          </a:p>
          <a:p>
            <a:r>
              <a:rPr lang="en-US" b="1" dirty="0"/>
              <a:t>Number and perceived severity of open bugs.</a:t>
            </a:r>
            <a:r>
              <a:rPr lang="en-US" dirty="0"/>
              <a:t> The later is usually a subjective evaluation along a scale that ranges from ‘Very Low’ to ‘Very High’.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</a:t>
            </a:r>
            <a:endParaRPr lang="en-US" dirty="0"/>
          </a:p>
        </p:txBody>
      </p:sp>
      <p:pic>
        <p:nvPicPr>
          <p:cNvPr id="4" name="內容版面配置區 3" descr="http://admintell.napco.com/ee/images/uploads/gadgetell/angry-birds-rio-ipad.jpg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71" y="1690688"/>
            <a:ext cx="58017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6807926" y="1650365"/>
            <a:ext cx="21577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Team size</a:t>
            </a:r>
          </a:p>
          <a:p>
            <a:pPr lvl="0"/>
            <a:r>
              <a:rPr lang="en-US" dirty="0"/>
              <a:t>What are you trying?</a:t>
            </a:r>
          </a:p>
          <a:p>
            <a:pPr lvl="0"/>
            <a:r>
              <a:rPr lang="en-US" dirty="0"/>
              <a:t>Time</a:t>
            </a:r>
          </a:p>
          <a:p>
            <a:pPr lvl="0"/>
            <a:r>
              <a:rPr lang="en-US" dirty="0"/>
              <a:t>Money</a:t>
            </a:r>
          </a:p>
          <a:p>
            <a:endParaRPr lang="en-US" dirty="0"/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469" y="61809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 descr="http://mp1st.com/wp-content/uploads/2013/07/gta5-1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6146075" cy="3556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6984275" y="1825625"/>
            <a:ext cx="22903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Team size</a:t>
            </a:r>
          </a:p>
          <a:p>
            <a:pPr lvl="0"/>
            <a:r>
              <a:rPr lang="en-US" dirty="0" smtClean="0"/>
              <a:t>What are you trying?</a:t>
            </a:r>
          </a:p>
          <a:p>
            <a:pPr lvl="0"/>
            <a:r>
              <a:rPr lang="en-US" dirty="0" smtClean="0"/>
              <a:t>Time</a:t>
            </a:r>
          </a:p>
          <a:p>
            <a:pPr lvl="0"/>
            <a:r>
              <a:rPr lang="en-US" dirty="0" smtClean="0"/>
              <a:t>Money</a:t>
            </a:r>
            <a:endParaRPr lang="en-US" dirty="0"/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/>
              <a:t>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</a:t>
            </a:r>
            <a:r>
              <a:rPr lang="en-US" dirty="0"/>
              <a:t>is also a lot of information about software testing metrics principles, however this information has never been applied in game environments. This </a:t>
            </a:r>
            <a:r>
              <a:rPr lang="en-US" dirty="0" smtClean="0"/>
              <a:t>presentation will talk about “</a:t>
            </a:r>
            <a:r>
              <a:rPr lang="en-US" dirty="0"/>
              <a:t>testing metrics principles” as they are applied in a games environment. Firstly, the benefits of applying testing metrics will be considered. Next, the elements in testing metrics we be </a:t>
            </a:r>
            <a:r>
              <a:rPr lang="en-US" dirty="0" err="1" smtClean="0"/>
              <a:t>analysed</a:t>
            </a:r>
            <a:r>
              <a:rPr lang="en-US" dirty="0" smtClean="0"/>
              <a:t> </a:t>
            </a:r>
            <a:r>
              <a:rPr lang="en-US" dirty="0"/>
              <a:t>to determine the benefits of each of these. Lastly, examples of both good and bad metrics we be presented a discussion of how these can applied to small and large game companies will follow. 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91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0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metrics</a:t>
            </a:r>
          </a:p>
          <a:p>
            <a:r>
              <a:rPr lang="en-US" dirty="0" smtClean="0"/>
              <a:t>Good metrics</a:t>
            </a:r>
          </a:p>
          <a:p>
            <a:r>
              <a:rPr lang="en-US" dirty="0" smtClean="0"/>
              <a:t>Bad metrics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90076" y="316176"/>
            <a:ext cx="5487675" cy="1325563"/>
          </a:xfrm>
        </p:spPr>
        <p:txBody>
          <a:bodyPr/>
          <a:lstStyle/>
          <a:p>
            <a:r>
              <a:rPr lang="en-US" dirty="0" smtClean="0"/>
              <a:t>Software Metrics and Software Test Metrics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645"/>
            <a:ext cx="3542211" cy="489428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33932"/>
            <a:ext cx="3546020" cy="1514914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838199" y="3126377"/>
            <a:ext cx="3620589" cy="4519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280160" y="4380601"/>
            <a:ext cx="3100251" cy="653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74" y="2214016"/>
            <a:ext cx="6312760" cy="4035215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6369344" y="4372081"/>
            <a:ext cx="1990885" cy="65333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1280160" y="3578290"/>
            <a:ext cx="3178629" cy="95887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380411" y="4859383"/>
            <a:ext cx="2542903" cy="127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6776141" y="5825278"/>
            <a:ext cx="1177289" cy="514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599" y="6244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Metrics Children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 smtClean="0"/>
              <a:t>Life Cycle</a:t>
            </a:r>
          </a:p>
          <a:p>
            <a:r>
              <a:rPr lang="en-US" sz="4800" dirty="0" smtClean="0"/>
              <a:t>Subset</a:t>
            </a:r>
          </a:p>
          <a:p>
            <a:r>
              <a:rPr lang="en-US" sz="4800" dirty="0" smtClean="0"/>
              <a:t>Types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674" y="0"/>
            <a:ext cx="4144326" cy="2649118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8255725" y="1825625"/>
            <a:ext cx="2812869" cy="22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Life Cycles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000" y="0"/>
            <a:ext cx="2899000" cy="1853086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501051" y="1288869"/>
            <a:ext cx="365760" cy="127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7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6172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5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Process Metrics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9015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Time </a:t>
            </a:r>
          </a:p>
          <a:p>
            <a:r>
              <a:rPr lang="en-US" dirty="0" smtClean="0"/>
              <a:t>Cost </a:t>
            </a:r>
          </a:p>
          <a:p>
            <a:r>
              <a:rPr lang="en-US" dirty="0" smtClean="0"/>
              <a:t>Quality</a:t>
            </a:r>
          </a:p>
          <a:p>
            <a:pPr marL="0" indent="0">
              <a:buNone/>
            </a:pPr>
            <a:r>
              <a:rPr lang="en-US" dirty="0" smtClean="0"/>
              <a:t>==================================================================================================================</a:t>
            </a:r>
            <a:endParaRPr lang="en-US" dirty="0"/>
          </a:p>
          <a:p>
            <a:pPr lvl="0"/>
            <a:r>
              <a:rPr lang="en-US" dirty="0"/>
              <a:t>Test Coverage = Number of units (KLOC/FP) tested / total size of the system. (LOC represents Lines of Code)</a:t>
            </a:r>
          </a:p>
          <a:p>
            <a:pPr lvl="0"/>
            <a:r>
              <a:rPr lang="en-US" dirty="0"/>
              <a:t>Number of tests per unit size = Number of test cases per KLOC/FP (LOC represents Lines of Code).</a:t>
            </a:r>
          </a:p>
          <a:p>
            <a:pPr lvl="0"/>
            <a:r>
              <a:rPr lang="en-US" dirty="0"/>
              <a:t>Acceptance criteria tested = Acceptance criteria tested / total acceptance criteria</a:t>
            </a:r>
          </a:p>
          <a:p>
            <a:pPr lvl="0"/>
            <a:r>
              <a:rPr lang="en-US" dirty="0"/>
              <a:t>Defects per size = Defects detected / system size</a:t>
            </a:r>
          </a:p>
          <a:p>
            <a:pPr lvl="0"/>
            <a:r>
              <a:rPr lang="en-US" dirty="0"/>
              <a:t>Test cost (in %) = Cost of testing / total cost *100</a:t>
            </a:r>
          </a:p>
          <a:p>
            <a:pPr lvl="0"/>
            <a:r>
              <a:rPr lang="en-US" dirty="0"/>
              <a:t>Cost to locate defect = Cost of testing / the number of defects located</a:t>
            </a:r>
          </a:p>
          <a:p>
            <a:pPr lvl="0"/>
            <a:r>
              <a:rPr lang="en-US" dirty="0"/>
              <a:t>Achieving Budget = Actual cost of testing / Budgeted cost of testing</a:t>
            </a:r>
          </a:p>
          <a:p>
            <a:pPr lvl="0"/>
            <a:r>
              <a:rPr lang="en-US" dirty="0"/>
              <a:t>Defects detected in testing = Defects detected in testing / total system defects</a:t>
            </a:r>
          </a:p>
          <a:p>
            <a:pPr lvl="0"/>
            <a:r>
              <a:rPr lang="en-US" dirty="0"/>
              <a:t>Defects detected in production = Defects detected in production/system size</a:t>
            </a:r>
          </a:p>
          <a:p>
            <a:pPr lvl="0"/>
            <a:r>
              <a:rPr lang="en-US" dirty="0"/>
              <a:t>Quality of Testing = No of defects found during Testing/(No of defects found during testing + No of acceptance defects found after delivery) *100</a:t>
            </a:r>
          </a:p>
          <a:p>
            <a:pPr lvl="0"/>
            <a:r>
              <a:rPr lang="en-US" dirty="0"/>
              <a:t>Effectiveness of testing to business = Loss due to problems / total resources processed by the system.</a:t>
            </a:r>
          </a:p>
          <a:p>
            <a:pPr lvl="0"/>
            <a:r>
              <a:rPr lang="en-US" dirty="0"/>
              <a:t>System complaints = Number of third party complaints / number of transactions processed</a:t>
            </a:r>
          </a:p>
          <a:p>
            <a:pPr lvl="0"/>
            <a:r>
              <a:rPr lang="en-US" dirty="0"/>
              <a:t>Scale of Ten = Assessment of testing by giving rating in scale of 1 to 10</a:t>
            </a:r>
          </a:p>
          <a:p>
            <a:pPr lvl="0"/>
            <a:r>
              <a:rPr lang="en-US" dirty="0"/>
              <a:t>Source Code Analysis = Number of source code statements changed / total number of tests.</a:t>
            </a:r>
          </a:p>
          <a:p>
            <a:pPr lvl="0"/>
            <a:r>
              <a:rPr lang="en-US" dirty="0"/>
              <a:t>Effort Productivity = Test Planning Productivity = No of Test cases designed / Actual Effort for Design and Documentation</a:t>
            </a:r>
          </a:p>
          <a:p>
            <a:pPr lvl="0"/>
            <a:r>
              <a:rPr lang="en-US" dirty="0"/>
              <a:t>Test Execution Productivity = No of Test cycles executed / Actual Effort for </a:t>
            </a:r>
            <a:r>
              <a:rPr lang="en-US" dirty="0" smtClean="0"/>
              <a:t>testing</a:t>
            </a:r>
          </a:p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130" y="0"/>
            <a:ext cx="2812869" cy="179803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736182" y="452846"/>
            <a:ext cx="783771" cy="191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169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Product Metrics</a:t>
            </a:r>
            <a:endParaRPr 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830222"/>
              </p:ext>
            </p:extLst>
          </p:nvPr>
        </p:nvGraphicFramePr>
        <p:xfrm>
          <a:off x="82159" y="1690688"/>
          <a:ext cx="4398972" cy="45523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0368"/>
                <a:gridCol w="2348604"/>
              </a:tblGrid>
              <a:tr h="2899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942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Customer satisfaction index</a:t>
                      </a:r>
                    </a:p>
                    <a:p>
                      <a:pPr marL="0" marR="0">
                        <a:lnSpc>
                          <a:spcPts val="126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600">
                          <a:effectLst/>
                        </a:rPr>
                        <a:t>This index is surveyed before product delivery and after product delivery </a:t>
                      </a:r>
                      <a:br>
                        <a:rPr lang="en-US" sz="600">
                          <a:effectLst/>
                        </a:rPr>
                      </a:br>
                      <a:r>
                        <a:rPr lang="en-US" sz="600">
                          <a:effectLst/>
                        </a:rPr>
                        <a:t>(and on-going on a periodic basis, using standard questionnaires).The following are analyzed: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Number of system enhancement requests per year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 a game this can be just one year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Number of maintenance fix requests per year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For a game this can be just one year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 User friendliness: call volume to customer service hotline , forums , online chat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In game environments  this not only include hotlines , it can also include forums or online chat 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 User friendliness: training time per new user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can change to how much player can be able to play the game without asking help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Number of product recalls or fix releases (software vendors)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123851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Delivered defect quantities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47395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They are normalized per function point (or per LOC) at product delivery (first 3 months or first year of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operation) or Ongoing (per year of operation) by level of severity, by category or cause, e.g.: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requirements defect, design defect, code defect, documentation/on-line help defect, defect introduced by</a:t>
                      </a:r>
                      <a:endParaRPr lang="en-US" sz="7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fixes, etc.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254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Responsiveness (turnaround time) to users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Turnaround time for defect fixes, by level of severity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 level can of severity can be define by the company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27437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Time for minor vs. major enhancements; actual vs. planned elapsed time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metrics will be used when trying to improve the planning process of the game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  <a:tr h="13254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Product volatility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59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Ratio of maintenance fixes (to repair the system &amp; bring it into compliance with specifications), vs. enhancement requests (requests by users to enhance or change functionality)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This maintenance rate should be higher than enhancement requests.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4735" marR="44735" marT="0" marB="0"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537555" y="487680"/>
            <a:ext cx="618125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53301"/>
              </p:ext>
            </p:extLst>
          </p:nvPr>
        </p:nvGraphicFramePr>
        <p:xfrm>
          <a:off x="4664009" y="1691913"/>
          <a:ext cx="4671951" cy="43513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7604"/>
                <a:gridCol w="2494347"/>
              </a:tblGrid>
              <a:tr h="14077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Defect ratios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Defects found after product delivery per function point.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How many bugs have been found in game after released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Defects found after product delivery per LOC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077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Defect removal efficiency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Number of post-release defects categorized by level of severity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How horrible is the bug , categorized by level of severity, this can found by clients in field operation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4371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Ratio of defects found internally prior to release (via inspections and testing), as a percentage of all defects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How much bugs have been found before release.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43710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All defects include defects found internally plus externally (by customers) in the first year after product delivery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Usually a big game will stop releasing update after one year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077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Test coverage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 ratio of the number of detected faults to the number of predicted faults.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077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Cost of defects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Business losses per defect that occurs during operation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Business losses per defect that occurs during operation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Business interruption costs; costs of work-arounds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5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Lost sales and lost goodwill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 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5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Litigation costs resulting from defects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2914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Annual maintenance cost (per function point)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include a wide range of cost: For example computer in the company that need to repair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5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Annual operating cost (per function point)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can include bills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  <a:tr h="145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Measurable damage to your boss's career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This is related to business goal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7511" marR="47511" marT="0" marB="0"/>
                </a:tc>
              </a:tr>
            </a:tbl>
          </a:graphicData>
        </a:graphic>
      </p:graphicFrame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6111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0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Product Metrics 2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960" y="0"/>
            <a:ext cx="2856039" cy="1825625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10232571" y="1001486"/>
            <a:ext cx="435429" cy="217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014911"/>
              </p:ext>
            </p:extLst>
          </p:nvPr>
        </p:nvGraphicFramePr>
        <p:xfrm>
          <a:off x="838200" y="1825625"/>
          <a:ext cx="4262712" cy="4556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6857"/>
                <a:gridCol w="2275855"/>
              </a:tblGrid>
              <a:tr h="12844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Costs of quality activities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reviews, inspections and preventive measures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1329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test planning and preparation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related to business goal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test execution, defect tracking, version and change control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4372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diagnostics, debugging and fixing</a:t>
                      </a:r>
                      <a:br>
                        <a:rPr lang="en-US" sz="800">
                          <a:effectLst/>
                        </a:rPr>
                      </a:b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3988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tools and tool support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 tools that you make or the game engine that use to developing the game such as Maya , Visual Studio 2012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testing &amp; QA education associated with the product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Allow the QA people get updated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Costs of monitoring and oversight by the QA organization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need to be include if separate from the development and test organizations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12844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Re-work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29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Re-work effort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hours, as a percentage of the original coding hours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1329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Re-work effort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hours, as a percentage of the original coding hours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Re-worked LOC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source lines of code, as a percentage of the total delivered LOC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Re-worked software components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this is a percentage of the total delivered components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12844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Reliability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Availability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percentage of time a system is available, versus the time the system is needed to be available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· Mean time between failures (MTBF).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How often does it take the game to failure , is will display as a percentage 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 time to repair (MTTR)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How often does it take the developer to repair the game bug , is will display as a percentage 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Reliability ratio (MTBF / MTTR)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 ratio of MTBF and MTTR. The MTBF should be higher 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  <a:tr h="26587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Number of production re-runs as a ratio of production runs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3350" marR="43350" marT="0" marB="0"/>
                </a:tc>
              </a:tr>
            </a:tbl>
          </a:graphicData>
        </a:graphic>
      </p:graphicFrame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8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1586</Words>
  <Application>Microsoft Office PowerPoint</Application>
  <PresentationFormat>寬螢幕</PresentationFormat>
  <Paragraphs>216</Paragraphs>
  <Slides>18</Slides>
  <Notes>0</Notes>
  <HiddenSlides>0</HiddenSlides>
  <MMClips>18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MS Mincho</vt:lpstr>
      <vt:lpstr>ＭＳ Ｐゴシック</vt:lpstr>
      <vt:lpstr>新細明體</vt:lpstr>
      <vt:lpstr>Arial</vt:lpstr>
      <vt:lpstr>Calibri</vt:lpstr>
      <vt:lpstr>Calibri Light</vt:lpstr>
      <vt:lpstr>Times New Roman</vt:lpstr>
      <vt:lpstr>Wingdings</vt:lpstr>
      <vt:lpstr>Office 佈景主題</vt:lpstr>
      <vt:lpstr>Testing Metrics</vt:lpstr>
      <vt:lpstr>Introduction</vt:lpstr>
      <vt:lpstr>Metrics</vt:lpstr>
      <vt:lpstr>Software Metrics and Software Test Metrics</vt:lpstr>
      <vt:lpstr>Testing Metrics Children</vt:lpstr>
      <vt:lpstr>Metrics Life Cycles</vt:lpstr>
      <vt:lpstr>Test Process Metrics</vt:lpstr>
      <vt:lpstr>Test Product Metrics</vt:lpstr>
      <vt:lpstr>Test Product Metrics 2</vt:lpstr>
      <vt:lpstr>Type of Metrics</vt:lpstr>
      <vt:lpstr>Manual Testing </vt:lpstr>
      <vt:lpstr>Performance Testing</vt:lpstr>
      <vt:lpstr>Automatic Testing</vt:lpstr>
      <vt:lpstr>Common Testing</vt:lpstr>
      <vt:lpstr>Stop Testing </vt:lpstr>
      <vt:lpstr>Stop Testing 2 </vt:lpstr>
      <vt:lpstr>Example 1</vt:lpstr>
      <vt:lpstr>Example 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Metrics</dc:title>
  <dc:creator>Kitman</dc:creator>
  <cp:lastModifiedBy>Kitman</cp:lastModifiedBy>
  <cp:revision>48</cp:revision>
  <dcterms:created xsi:type="dcterms:W3CDTF">2015-05-12T00:48:04Z</dcterms:created>
  <dcterms:modified xsi:type="dcterms:W3CDTF">2015-05-13T01:55:59Z</dcterms:modified>
</cp:coreProperties>
</file>